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63" r:id="rId6"/>
    <p:sldId id="268" r:id="rId7"/>
    <p:sldId id="272" r:id="rId8"/>
    <p:sldId id="269" r:id="rId9"/>
    <p:sldId id="264" r:id="rId10"/>
    <p:sldId id="273" r:id="rId11"/>
    <p:sldId id="274" r:id="rId12"/>
    <p:sldId id="266" r:id="rId13"/>
    <p:sldId id="276" r:id="rId14"/>
    <p:sldId id="267" r:id="rId15"/>
    <p:sldId id="275" r:id="rId16"/>
    <p:sldId id="270" r:id="rId17"/>
    <p:sldId id="271" r:id="rId1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3300"/>
    <a:srgbClr val="00172E"/>
    <a:srgbClr val="07101B"/>
    <a:srgbClr val="006600"/>
    <a:srgbClr val="FF9966"/>
    <a:srgbClr val="2E0000"/>
    <a:srgbClr val="800000"/>
    <a:srgbClr val="D5B8EA"/>
    <a:srgbClr val="A162D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43" autoAdjust="0"/>
    <p:restoredTop sz="94660" autoAdjust="0"/>
  </p:normalViewPr>
  <p:slideViewPr>
    <p:cSldViewPr>
      <p:cViewPr varScale="1">
        <p:scale>
          <a:sx n="80" d="100"/>
          <a:sy n="80" d="100"/>
        </p:scale>
        <p:origin x="-91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13/03/2010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42976" y="142852"/>
            <a:ext cx="6712670" cy="1077218"/>
          </a:xfrm>
          <a:prstGeom prst="rect">
            <a:avLst/>
          </a:prstGeom>
          <a:solidFill>
            <a:srgbClr val="CC00FF">
              <a:alpha val="20000"/>
            </a:srgbClr>
          </a:solidFill>
          <a:ln w="9525">
            <a:solidFill>
              <a:srgbClr val="CC00FF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00CC00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3200" b="1" dirty="0" smtClean="0">
                <a:solidFill>
                  <a:srgbClr val="B17E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OBJETOS DE </a:t>
            </a:r>
            <a:r>
              <a:rPr lang="es-ES_tradnl" sz="3200" b="1" dirty="0" smtClean="0">
                <a:solidFill>
                  <a:srgbClr val="D5B8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CIELO PROFUNDO</a:t>
            </a:r>
            <a:r>
              <a:rPr lang="es-ES_tradnl" sz="3200" b="1" dirty="0" smtClean="0">
                <a:solidFill>
                  <a:srgbClr val="B17E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_tradnl" sz="3200" b="1" dirty="0" smtClean="0">
                <a:solidFill>
                  <a:srgbClr val="B17E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_tradnl" sz="3200" b="1" dirty="0" smtClean="0">
                <a:solidFill>
                  <a:srgbClr val="B17E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TRAVÉS DE MEDIOS DE AFICIONADO</a:t>
            </a:r>
            <a:endParaRPr lang="es-ES_tradnl" sz="3200" b="1" dirty="0">
              <a:solidFill>
                <a:srgbClr val="B17ED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000628" y="2838577"/>
            <a:ext cx="4105932" cy="1661993"/>
          </a:xfrm>
          <a:prstGeom prst="rect">
            <a:avLst/>
          </a:prstGeom>
          <a:solidFill>
            <a:srgbClr val="00CC00">
              <a:alpha val="29804"/>
            </a:srgbClr>
          </a:solidFill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s-ES_tradnl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¿Qué son los Objetos de cielo profundo?</a:t>
            </a:r>
          </a:p>
          <a:p>
            <a:pPr>
              <a:spcAft>
                <a:spcPts val="1200"/>
              </a:spcAft>
            </a:pPr>
            <a:r>
              <a:rPr lang="es-ES_tradnl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¿Cómo se ven con medios de aficionado?</a:t>
            </a:r>
          </a:p>
          <a:p>
            <a:pPr>
              <a:spcAft>
                <a:spcPts val="1200"/>
              </a:spcAft>
            </a:pPr>
            <a:r>
              <a:rPr lang="es-ES_tradnl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¿Cómo localizarlos?</a:t>
            </a:r>
          </a:p>
          <a:p>
            <a:pPr>
              <a:spcAft>
                <a:spcPts val="1200"/>
              </a:spcAft>
            </a:pPr>
            <a:r>
              <a:rPr lang="es-ES_tradnl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¿Cómo fotografiarlos?</a:t>
            </a:r>
            <a:endParaRPr lang="es-ES_tradnl" dirty="0">
              <a:solidFill>
                <a:srgbClr val="00CC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7665870" y="6581025"/>
            <a:ext cx="14781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ES_tradnl" sz="1200" dirty="0" smtClean="0">
                <a:solidFill>
                  <a:schemeClr val="bg1">
                    <a:lumMod val="75000"/>
                  </a:schemeClr>
                </a:solidFill>
              </a:rPr>
              <a:t>Por Isaac Lozano Rey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500066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Cúmulos abiertos</a:t>
            </a:r>
            <a:r>
              <a:rPr kumimoji="0" lang="es-ES_tradnl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Observación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2844" y="1317484"/>
            <a:ext cx="8715436" cy="1754326"/>
          </a:xfrm>
          <a:prstGeom prst="rect">
            <a:avLst/>
          </a:prstGeom>
          <a:solidFill>
            <a:srgbClr val="00172E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Los cúmulos abiertos son bastante numerosos en el 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cielo 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y muy fáciles de observar.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Las </a:t>
            </a:r>
            <a:r>
              <a:rPr lang="es-ES_tradnl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Hyades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(en </a:t>
            </a:r>
            <a:r>
              <a:rPr lang="es-ES_tradnl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Taurus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) 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Las 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Pléyades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(M45, en </a:t>
            </a:r>
            <a:r>
              <a:rPr lang="es-ES_tradnl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Taurus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El 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cúmulo del Pesebre 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(M44, en </a:t>
            </a:r>
            <a:r>
              <a:rPr lang="es-ES_tradnl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Cancer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Doble cúmulo de Perseo</a:t>
            </a:r>
            <a:endParaRPr lang="es-ES_tradnl" b="1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M41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(en </a:t>
            </a:r>
            <a:r>
              <a:rPr lang="es-ES_tradnl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Canis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Major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)</a:t>
            </a:r>
          </a:p>
        </p:txBody>
      </p:sp>
      <p:pic>
        <p:nvPicPr>
          <p:cNvPr id="1026" name="Picture 2" descr="E:\TALLER\dso\sketch-m44-beehive-cluster-m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143248"/>
            <a:ext cx="2000264" cy="20002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7" name="Picture 3" descr="E:\TALLER\dso\m41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572008"/>
            <a:ext cx="2214578" cy="22145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 descr="E:\TALLER\dso\Hyades-Pleiad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161107"/>
            <a:ext cx="4833971" cy="362547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6 Rectángulo"/>
          <p:cNvSpPr/>
          <p:nvPr/>
        </p:nvSpPr>
        <p:spPr>
          <a:xfrm>
            <a:off x="2643174" y="6509587"/>
            <a:ext cx="23093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Parte de la constelación de </a:t>
            </a:r>
            <a:r>
              <a:rPr lang="es-ES_tradnl" sz="1200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Taurus</a:t>
            </a:r>
            <a:endParaRPr lang="es-ES_tradnl" sz="1200" dirty="0"/>
          </a:p>
        </p:txBody>
      </p:sp>
      <p:sp>
        <p:nvSpPr>
          <p:cNvPr id="8" name="7 Rectángulo"/>
          <p:cNvSpPr/>
          <p:nvPr/>
        </p:nvSpPr>
        <p:spPr>
          <a:xfrm>
            <a:off x="6858016" y="6500834"/>
            <a:ext cx="4732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M44</a:t>
            </a:r>
            <a:endParaRPr lang="es-ES_tradnl" sz="1200" dirty="0"/>
          </a:p>
        </p:txBody>
      </p:sp>
      <p:sp>
        <p:nvSpPr>
          <p:cNvPr id="9" name="8 Rectángulo"/>
          <p:cNvSpPr/>
          <p:nvPr/>
        </p:nvSpPr>
        <p:spPr>
          <a:xfrm>
            <a:off x="5072066" y="4857760"/>
            <a:ext cx="4732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M41</a:t>
            </a:r>
            <a:endParaRPr lang="es-ES_tradnl" sz="1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71406" y="1214422"/>
            <a:ext cx="8715436" cy="2862322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Los </a:t>
            </a:r>
            <a:r>
              <a:rPr lang="es-ES_tradnl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cúmulos globulares 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se encuentran principalmente en torno al centro galáctico.</a:t>
            </a:r>
          </a:p>
          <a:p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 simple vista solo se ven unos pocos y sin muchos detalles.</a:t>
            </a:r>
          </a:p>
          <a:p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Se necesitan prismáticos para resolver algunas estrellas, </a:t>
            </a:r>
          </a:p>
          <a:p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aunque es mejor su visión por telescopios.</a:t>
            </a:r>
          </a:p>
          <a:p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Escasos en invierno, abundantes en verano.</a:t>
            </a:r>
          </a:p>
          <a:p>
            <a:endParaRPr lang="es-ES_tradnl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M13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(Hércules): Visible como una estrella</a:t>
            </a:r>
            <a:b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 simple vista.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M22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(Sagitario)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M3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(Perros de Caza)</a:t>
            </a:r>
          </a:p>
        </p:txBody>
      </p:sp>
      <p:pic>
        <p:nvPicPr>
          <p:cNvPr id="2050" name="Picture 2" descr="E:\TALLER\dso\2395119-m13_bino_sketch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78" y="1571612"/>
            <a:ext cx="3286116" cy="32861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500066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Cúmulos globulares </a:t>
            </a:r>
            <a:r>
              <a:rPr kumimoji="0" lang="es-ES_tradnl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Observación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8015165" y="4611539"/>
            <a:ext cx="11288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M13 (prismáticos)</a:t>
            </a:r>
            <a:endParaRPr lang="es-ES_tradnl" sz="1000" dirty="0"/>
          </a:p>
        </p:txBody>
      </p:sp>
      <p:pic>
        <p:nvPicPr>
          <p:cNvPr id="2051" name="Picture 3" descr="E:\TALLER\dso\File-M22HunterWils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4364061"/>
            <a:ext cx="3657600" cy="2422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2" name="Picture 4" descr="E:\TALLER\dso\FileM13LRGB RC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389457"/>
            <a:ext cx="3071834" cy="23740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1" name="10 Rectángulo"/>
          <p:cNvSpPr/>
          <p:nvPr/>
        </p:nvSpPr>
        <p:spPr>
          <a:xfrm>
            <a:off x="6858016" y="5500702"/>
            <a:ext cx="4251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M13</a:t>
            </a:r>
            <a:endParaRPr lang="es-ES_tradnl" sz="1000" dirty="0"/>
          </a:p>
        </p:txBody>
      </p:sp>
      <p:sp>
        <p:nvSpPr>
          <p:cNvPr id="12" name="11 Rectángulo"/>
          <p:cNvSpPr/>
          <p:nvPr/>
        </p:nvSpPr>
        <p:spPr>
          <a:xfrm>
            <a:off x="3286116" y="4143380"/>
            <a:ext cx="4251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M22</a:t>
            </a:r>
            <a:endParaRPr lang="es-ES_tradnl" sz="1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000240"/>
            <a:ext cx="2133600" cy="135890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5" name="Picture 9" descr="hs-2005-37-a-w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5038748"/>
            <a:ext cx="1676400" cy="16764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6" name="Picture 11" descr="M45STLmosaic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928802"/>
            <a:ext cx="1676400" cy="126206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8" name="Picture 16" descr="HelixNMMth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5166" y="3535373"/>
            <a:ext cx="1828800" cy="1393825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857224" y="3429000"/>
            <a:ext cx="5857916" cy="1754326"/>
          </a:xfrm>
          <a:prstGeom prst="rect">
            <a:avLst/>
          </a:prstGeom>
          <a:solidFill>
            <a:srgbClr val="003300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De emisión: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zonas de formación estelar</a:t>
            </a:r>
            <a:endParaRPr lang="es-ES_tradnl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es-ES_tradnl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br>
              <a:rPr lang="es-ES_tradnl" b="1" dirty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Planetarias: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expulsión de capas de gases de estrellas viejas</a:t>
            </a:r>
            <a:endParaRPr lang="es-ES_tradnl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s-ES_tradnl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es-ES_tradnl" b="1" dirty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es-ES_tradnl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Remanentes de </a:t>
            </a:r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supernova: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restos de la explosión de una estrella gigante</a:t>
            </a:r>
            <a:endParaRPr lang="es-ES_tradnl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1482734" y="5957888"/>
            <a:ext cx="4232274" cy="646331"/>
          </a:xfrm>
          <a:prstGeom prst="rect">
            <a:avLst/>
          </a:prstGeom>
          <a:solidFill>
            <a:srgbClr val="006600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ES_tradnl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Nebulosas </a:t>
            </a:r>
            <a:r>
              <a:rPr lang="es-ES_tradn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Oscuras: </a:t>
            </a:r>
            <a:r>
              <a:rPr lang="es-ES_tradnl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nubes densa de gas interestelar que bloquea la luz de fondo.</a:t>
            </a:r>
            <a:endParaRPr lang="es-ES_tradnl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928794" y="1928802"/>
            <a:ext cx="4195829" cy="369332"/>
          </a:xfrm>
          <a:prstGeom prst="rect">
            <a:avLst/>
          </a:prstGeom>
          <a:solidFill>
            <a:srgbClr val="006600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 </a:t>
            </a:r>
            <a:r>
              <a:rPr lang="es-ES_tradn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reflexión: </a:t>
            </a:r>
            <a:r>
              <a:rPr lang="es-ES_tradnl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reflejan la luz de las estrellas</a:t>
            </a:r>
            <a:endParaRPr lang="es-ES_tradnl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5" name="Picture 23" descr="imag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5500702"/>
            <a:ext cx="1198563" cy="1219200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152400" y="1371600"/>
            <a:ext cx="8777318" cy="369332"/>
          </a:xfrm>
          <a:prstGeom prst="rect">
            <a:avLst/>
          </a:prstGeom>
          <a:solidFill>
            <a:srgbClr val="07101B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Las nebulosas son nubes </a:t>
            </a:r>
            <a:r>
              <a:rPr lang="es-ES_tradnl" dirty="0">
                <a:solidFill>
                  <a:schemeClr val="tx2">
                    <a:lumMod val="40000"/>
                    <a:lumOff val="60000"/>
                  </a:schemeClr>
                </a:solidFill>
              </a:rPr>
              <a:t>de polvo, gas y plasma.</a:t>
            </a:r>
          </a:p>
        </p:txBody>
      </p:sp>
      <p:sp>
        <p:nvSpPr>
          <p:cNvPr id="17" name="1 Título"/>
          <p:cNvSpPr txBox="1">
            <a:spLocks/>
          </p:cNvSpPr>
          <p:nvPr/>
        </p:nvSpPr>
        <p:spPr>
          <a:xfrm>
            <a:off x="1785918" y="214290"/>
            <a:ext cx="48577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Nebulosas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Título"/>
          <p:cNvSpPr txBox="1">
            <a:spLocks/>
          </p:cNvSpPr>
          <p:nvPr/>
        </p:nvSpPr>
        <p:spPr>
          <a:xfrm>
            <a:off x="1785918" y="214290"/>
            <a:ext cx="48577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Nebulosas - Observación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214282" y="1500174"/>
            <a:ext cx="7072362" cy="4247317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M42 y M43 – La nebulosa más conocida del hemisferio boreal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Nebulosa Cabeza de Caballo: el objeto más decepcionante en visual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Nebulosa de la Roseta – cúmulo abierto con nebulosidad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Nebulosa del Cono</a:t>
            </a:r>
          </a:p>
          <a:p>
            <a:pPr lvl="1">
              <a:buFont typeface="Arial" pitchFamily="34" charset="0"/>
              <a:buChar char="•"/>
            </a:pPr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Las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nebulosas planetarias </a:t>
            </a: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más importantes son M27 y </a:t>
            </a: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M57</a:t>
            </a:r>
          </a:p>
          <a:p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No se ven a simple vista, y se requiere de telescopios grandes para obtener detalles importantes. Algunas otras planetarias visibles ahora: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M97 (Nebulosa de la Lechuza)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M76 (Pequeña </a:t>
            </a:r>
            <a:r>
              <a:rPr lang="es-ES_tradnl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Dumbbell</a:t>
            </a: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)</a:t>
            </a:r>
          </a:p>
          <a:p>
            <a:pPr lvl="1">
              <a:buFont typeface="Arial" pitchFamily="34" charset="0"/>
              <a:buChar char="•"/>
            </a:pPr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Los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remanentes de supernova </a:t>
            </a: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son poco usuales. </a:t>
            </a:r>
          </a:p>
          <a:p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más conocido es: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M1 (nebulosa del Cangrejo). </a:t>
            </a:r>
          </a:p>
        </p:txBody>
      </p:sp>
      <p:pic>
        <p:nvPicPr>
          <p:cNvPr id="2050" name="Picture 2" descr="E:\TALLER\dso\sketches\m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287945"/>
            <a:ext cx="2071702" cy="2498641"/>
          </a:xfrm>
          <a:prstGeom prst="rect">
            <a:avLst/>
          </a:prstGeom>
          <a:noFill/>
        </p:spPr>
      </p:pic>
      <p:pic>
        <p:nvPicPr>
          <p:cNvPr id="1026" name="Picture 2" descr="E:\TALLER\dso\sketches\M042_20070314.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0696" y="3786190"/>
            <a:ext cx="2033304" cy="1962138"/>
          </a:xfrm>
          <a:prstGeom prst="rect">
            <a:avLst/>
          </a:prstGeom>
          <a:noFill/>
        </p:spPr>
      </p:pic>
      <p:pic>
        <p:nvPicPr>
          <p:cNvPr id="1027" name="Picture 3" descr="E:\TALLER\dso\sketches\3415412-M42 - Orion Nebula Sket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142984"/>
            <a:ext cx="1608657" cy="241298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600200" y="2443163"/>
            <a:ext cx="2060575" cy="376237"/>
          </a:xfrm>
          <a:prstGeom prst="rect">
            <a:avLst/>
          </a:prstGeom>
          <a:noFill/>
          <a:ln w="9525">
            <a:solidFill>
              <a:srgbClr val="00CCFF"/>
            </a:solidFill>
            <a:prstDash val="lgDash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>
                <a:solidFill>
                  <a:schemeClr val="bg1"/>
                </a:solidFill>
              </a:rPr>
              <a:t>Galaxias espirales</a:t>
            </a:r>
          </a:p>
        </p:txBody>
      </p:sp>
      <p:pic>
        <p:nvPicPr>
          <p:cNvPr id="5" name="Picture 3" descr="M33_p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819400"/>
            <a:ext cx="2895600" cy="2141538"/>
          </a:xfrm>
          <a:prstGeom prst="rect">
            <a:avLst/>
          </a:prstGeom>
          <a:noFill/>
          <a:ln w="9525">
            <a:solidFill>
              <a:srgbClr val="00CCFF"/>
            </a:solidFill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514600" y="5486400"/>
            <a:ext cx="1676400" cy="925513"/>
          </a:xfrm>
          <a:prstGeom prst="rect">
            <a:avLst/>
          </a:prstGeom>
          <a:noFill/>
          <a:ln w="9525">
            <a:solidFill>
              <a:srgbClr val="3366FF"/>
            </a:solidFill>
            <a:prstDash val="lg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s-ES_tradnl">
                <a:solidFill>
                  <a:schemeClr val="bg1"/>
                </a:solidFill>
              </a:rPr>
              <a:t>Galaxias espirales barradas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962400" y="4419600"/>
            <a:ext cx="2133600" cy="376238"/>
          </a:xfrm>
          <a:prstGeom prst="rect">
            <a:avLst/>
          </a:prstGeom>
          <a:noFill/>
          <a:ln w="9525">
            <a:solidFill>
              <a:srgbClr val="FFFF99"/>
            </a:solidFill>
            <a:prstDash val="lg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>
                <a:solidFill>
                  <a:schemeClr val="bg1"/>
                </a:solidFill>
              </a:rPr>
              <a:t>Galaxias elípticas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419600" y="3200400"/>
            <a:ext cx="2438400" cy="376238"/>
          </a:xfrm>
          <a:prstGeom prst="rect">
            <a:avLst/>
          </a:prstGeom>
          <a:noFill/>
          <a:ln w="9525">
            <a:solidFill>
              <a:srgbClr val="CC99FF"/>
            </a:solidFill>
            <a:prstDash val="lg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>
                <a:solidFill>
                  <a:schemeClr val="bg1"/>
                </a:solidFill>
              </a:rPr>
              <a:t>Galaxias irregulares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57194" y="1371600"/>
            <a:ext cx="8843962" cy="681038"/>
          </a:xfrm>
          <a:prstGeom prst="rect">
            <a:avLst/>
          </a:prstGeom>
          <a:solidFill>
            <a:srgbClr val="07101B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ES_tradnl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Galaxias:</a:t>
            </a:r>
            <a:r>
              <a:rPr lang="es-ES_tradnl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sistemas estelares masivos, de gas, polvo, nebulosas y otros componentes unidos gravitacionalmente. Tipos de galaxias:</a:t>
            </a:r>
          </a:p>
        </p:txBody>
      </p:sp>
      <p:pic>
        <p:nvPicPr>
          <p:cNvPr id="10" name="Picture 9" descr="LMCmosaicSS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438400"/>
            <a:ext cx="2514600" cy="2068513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  <a:headEnd/>
            <a:tailEnd/>
          </a:ln>
        </p:spPr>
      </p:pic>
      <p:pic>
        <p:nvPicPr>
          <p:cNvPr id="11" name="Picture 5" descr="M105t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4651375"/>
            <a:ext cx="3048000" cy="2206625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12" name="Picture 4" descr="300px-Hubble2005-01-barred-spiral-galaxy-NGC13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5164138"/>
            <a:ext cx="2971800" cy="1693862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13" name="1 Título"/>
          <p:cNvSpPr txBox="1">
            <a:spLocks/>
          </p:cNvSpPr>
          <p:nvPr/>
        </p:nvSpPr>
        <p:spPr>
          <a:xfrm>
            <a:off x="1785918" y="214290"/>
            <a:ext cx="48577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Galaxias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1785918" y="214290"/>
            <a:ext cx="48577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Galaxias - Observación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214282" y="1285860"/>
            <a:ext cx="8786874" cy="2308324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Aunque a simple vista se pueden ver algunas galaxias, para ver detalles tenemos que recurrir a prismáticos, pero sobre todo a telescopios.</a:t>
            </a:r>
          </a:p>
          <a:p>
            <a:endParaRPr lang="es-ES_tradnl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M31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(Galaxia de Andrómeda): bastante grande y visible a simple vista. Tiene dos compañeras: M110 y M32.</a:t>
            </a:r>
          </a:p>
          <a:p>
            <a:pPr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M33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: galaxia débil; brazos visibles a partir de 150mm.</a:t>
            </a:r>
          </a:p>
          <a:p>
            <a:pPr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M51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: Necesitamos un telescopio para verle detalles.</a:t>
            </a:r>
          </a:p>
          <a:p>
            <a:pPr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M81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y </a:t>
            </a:r>
            <a:r>
              <a:rPr lang="es-ES_tradnl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M82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: Se encuentran con prismáticos.</a:t>
            </a:r>
          </a:p>
        </p:txBody>
      </p:sp>
      <p:sp>
        <p:nvSpPr>
          <p:cNvPr id="7" name="6 Rectángulo"/>
          <p:cNvSpPr/>
          <p:nvPr/>
        </p:nvSpPr>
        <p:spPr>
          <a:xfrm>
            <a:off x="857224" y="6438149"/>
            <a:ext cx="14385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150mm</a:t>
            </a:r>
            <a:endParaRPr lang="es-ES_tradnl" sz="1200" dirty="0"/>
          </a:p>
        </p:txBody>
      </p:sp>
      <p:pic>
        <p:nvPicPr>
          <p:cNvPr id="1029" name="Picture 5" descr="E:\TALLER\dso\sketches\M81M82_150m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470" y="4000504"/>
            <a:ext cx="2116266" cy="2500329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1026" name="Picture 2" descr="E:\TALLER\dso\Sketch of Messier 31, Messier 32 and Messier 110 (M31, M32, M110NGC 205 - Andromeda Galaxy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0" y="2752725"/>
            <a:ext cx="3333750" cy="4105275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1027" name="Picture 3" descr="E:\TALLER\dso\sketches\img2009012802_M51l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625083"/>
            <a:ext cx="2362202" cy="3232941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8577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Localizar objetos de cielo profundo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285852" y="1714488"/>
            <a:ext cx="6572296" cy="4031873"/>
          </a:xfrm>
          <a:prstGeom prst="rect">
            <a:avLst/>
          </a:prstGeom>
          <a:solidFill>
            <a:srgbClr val="00172E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Hay muchas maneras de buscar objetos de cielo profundo:</a:t>
            </a:r>
          </a:p>
          <a:p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Sistema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GoTo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de telescopios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computerizados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Atlas estelares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Sky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Atlas 2000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 hasta magnitud 8.5, no muy manejable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Uranometria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2000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 3 volúmenes, hasta magnitud 9.5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Herald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Bobroff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AstroAtlas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 hasta magnitud 9.5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Millenium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Star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Atlas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Triatlas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 3 volúmenes digitales gratuitos, hasta magnitudes 9, 11 y 13</a:t>
            </a:r>
          </a:p>
          <a:p>
            <a:pPr lvl="1"/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Software astronómico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Stellarium</a:t>
            </a:r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Starry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Night</a:t>
            </a:r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The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Sky</a:t>
            </a:r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Cartes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du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Ciel</a:t>
            </a:r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857784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Filtros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857224" y="1785926"/>
            <a:ext cx="7143800" cy="2800767"/>
          </a:xfrm>
          <a:prstGeom prst="rect">
            <a:avLst/>
          </a:prstGeom>
          <a:solidFill>
            <a:srgbClr val="00172E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Se usan para:</a:t>
            </a:r>
          </a:p>
          <a:p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Reducir los efectos de la contaminación lumínica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Resaltar las nebulosas</a:t>
            </a:r>
          </a:p>
          <a:p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Principalmente, los filtros más útiles son:</a:t>
            </a:r>
          </a:p>
          <a:p>
            <a:endParaRPr lang="es-ES_tradnl" sz="16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UHC 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(Ultra-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High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Contrast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): para nebulosas de emisión y algunas nebulosas planetarias. El más recomendable si solo se compra un filtro.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OIII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Principalmente para nebulosas planetarias (y nebulosas de emisión)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H-</a:t>
            </a:r>
            <a:r>
              <a:rPr lang="el-GR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β</a:t>
            </a:r>
            <a:r>
              <a:rPr lang="es-ES_tradnl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: Para algunas nebulosas muy tenues.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TALLER\dso\milkyw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3429008" cy="514351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Nuestra posición en el Universo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929058" y="3214686"/>
            <a:ext cx="5000660" cy="1477328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  <a:effectLst>
            <a:outerShdw blurRad="50800" dist="38100" dir="5400000" algn="t" rotWithShape="0">
              <a:srgbClr val="00CC00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Esta es nuestra visión del Universo</a:t>
            </a:r>
          </a:p>
          <a:p>
            <a:endParaRPr lang="es-ES_tradnl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s-ES_tradnl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Nuestra ventana hacia el exterior</a:t>
            </a:r>
          </a:p>
          <a:p>
            <a:endParaRPr lang="es-ES_tradnl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s-ES_tradnl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Nuestra posición en la Tierra…</a:t>
            </a:r>
            <a:endParaRPr lang="es-ES_tradnl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2000232" y="6000768"/>
            <a:ext cx="3357586" cy="646331"/>
          </a:xfrm>
          <a:prstGeom prst="rect">
            <a:avLst/>
          </a:prstGeom>
          <a:solidFill>
            <a:srgbClr val="00330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solidFill>
                  <a:schemeClr val="bg1"/>
                </a:solidFill>
              </a:rPr>
              <a:t>Una galaxia de entre cientos de miles de galaxias en el Universo</a:t>
            </a:r>
            <a:endParaRPr lang="es-ES_tradnl" dirty="0"/>
          </a:p>
        </p:txBody>
      </p:sp>
      <p:sp>
        <p:nvSpPr>
          <p:cNvPr id="9" name="8 Rectángulo"/>
          <p:cNvSpPr/>
          <p:nvPr/>
        </p:nvSpPr>
        <p:spPr>
          <a:xfrm>
            <a:off x="4214810" y="2211165"/>
            <a:ext cx="4714908" cy="646331"/>
          </a:xfrm>
          <a:prstGeom prst="rect">
            <a:avLst/>
          </a:prstGeom>
          <a:solidFill>
            <a:srgbClr val="00330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Un Sistema Solar de entre cientos de miles de sistemas solares en nuestra “isla”: la Vía Láctea</a:t>
            </a:r>
            <a:endParaRPr lang="es-ES_tradnl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214414" y="1285860"/>
            <a:ext cx="5143536" cy="369332"/>
          </a:xfrm>
          <a:prstGeom prst="rect">
            <a:avLst/>
          </a:prstGeom>
          <a:solidFill>
            <a:srgbClr val="00330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…un planeta de entre ocho en el Sistema Solar…</a:t>
            </a:r>
            <a:endParaRPr lang="es-ES_tradnl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2" descr="E:\TALLER\dso\Earth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071546"/>
            <a:ext cx="1428760" cy="142876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4" name="Picture 3" descr="E:\TALLER\dso\FileSolar sy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1114" y="1928802"/>
            <a:ext cx="2390754" cy="150019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Nuestra posición en el Universo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E:\TALLER\dso\File236084main MilkyWay-full-annotat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786058"/>
            <a:ext cx="2500330" cy="250033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0" name="Picture 2" descr="E:\TALLER\dso\Hubble Captures a &amp;nbsp;Five-Star&amp;nbsp; Rated Gravitational Len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22483" y="4143380"/>
            <a:ext cx="3750111" cy="261570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Objetos de cielo profundo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1928794" y="1714488"/>
            <a:ext cx="5143536" cy="4429156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000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Los objetos de </a:t>
            </a: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cielo profundo </a:t>
            </a:r>
            <a:r>
              <a:rPr kumimoji="0" lang="es-ES_tradnl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son los cuerpos que se encuentran más allá del </a:t>
            </a: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Sistema</a:t>
            </a:r>
            <a:r>
              <a:rPr lang="es-ES_tradnl" sz="20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 Solar</a:t>
            </a:r>
            <a:r>
              <a:rPr lang="es-ES_tradnl" sz="2000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000" b="1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_tradnl" sz="20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 Estrellas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000" b="1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_tradnl" sz="20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 Cúmulos abiertos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000" b="1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_tradnl" sz="20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 Cúmulos globulares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_tradnl" sz="2000" b="1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_tradnl" sz="20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 Nebulosas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000" b="1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_tradnl" sz="2000" b="1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 Galaxias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Las estrellas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42844" y="1422521"/>
            <a:ext cx="5286412" cy="5078313"/>
          </a:xfrm>
          <a:prstGeom prst="rect">
            <a:avLst/>
          </a:prstGeom>
          <a:solidFill>
            <a:srgbClr val="07101B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Las estrellas son enormes centrales de fusión nuclear</a:t>
            </a:r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Propiedades de las estrellas: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Tamaño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Masa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Temperatura-color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Luminosidad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Composición 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Edad (fase evolutiva)</a:t>
            </a:r>
          </a:p>
          <a:p>
            <a:pPr lvl="1"/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Nombres de las estrellas:</a:t>
            </a:r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Nombres propios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Catálogos antiguos: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Bayer (letra griega + genitivo constelación)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Flamsteed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(número + abreviación constelación)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Catálogos modernos: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SAO, CD, PPM, HD, etc.</a:t>
            </a:r>
          </a:p>
        </p:txBody>
      </p:sp>
      <p:pic>
        <p:nvPicPr>
          <p:cNvPr id="5122" name="Picture 2" descr="E:\TALLER\dso\The Dog Star, Sirius, and its Tiny Compan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000240"/>
            <a:ext cx="3473851" cy="378621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Las estrellas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785786" y="1628082"/>
            <a:ext cx="4286280" cy="4801314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s-ES_tradnl" b="1" dirty="0" smtClean="0">
                <a:solidFill>
                  <a:schemeClr val="accent3"/>
                </a:solidFill>
              </a:rPr>
              <a:t>Estrellas dobles: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Ópticas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Binarias: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Visuales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Espectroscópicas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Eclipsantes</a:t>
            </a:r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Astrométricas</a:t>
            </a:r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Catálogos:  WDSC, ADS, IDS…</a:t>
            </a:r>
            <a:b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es-ES_tradnl" b="1" dirty="0" smtClean="0">
                <a:solidFill>
                  <a:schemeClr val="accent3"/>
                </a:solidFill>
              </a:rPr>
              <a:t>Estrellas variables: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Intrínsecas: debido a las propiedades de la estrella.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Extrínsecas: debido a factores externos (eclipses)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Catálogos: Catálogo General de Estrellas Variables (GCVS)</a:t>
            </a:r>
          </a:p>
          <a:p>
            <a:endParaRPr lang="es-ES_tradnl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3" name="Picture 3" descr="E:\TALLER\dso\Eclipsing_binary_star_animation_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9" y="4572008"/>
            <a:ext cx="2857519" cy="2143140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276734"/>
            <a:ext cx="2857520" cy="3222578"/>
          </a:xfrm>
          <a:prstGeom prst="rect">
            <a:avLst/>
          </a:prstGeom>
          <a:noFill/>
          <a:ln w="9525">
            <a:solidFill>
              <a:srgbClr val="00CC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Las estrellas - Observación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71406" y="1500174"/>
            <a:ext cx="6786610" cy="4801314"/>
          </a:xfrm>
          <a:prstGeom prst="rect">
            <a:avLst/>
          </a:prstGeom>
          <a:solidFill>
            <a:srgbClr val="00172E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Estrellas </a:t>
            </a:r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dobles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y </a:t>
            </a:r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múltiples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</a:t>
            </a:r>
          </a:p>
          <a:p>
            <a:endParaRPr lang="es-ES_tradnl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A simple vista: 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Mizar</a:t>
            </a:r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y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Alcor</a:t>
            </a:r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Binoculares y telescopios: 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Albireo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 Bonita estrella binaria.</a:t>
            </a:r>
          </a:p>
          <a:p>
            <a:pPr lvl="2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l-GR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ε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b="1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lyrae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 A simple vista, es difícil ver sus dos estrellas principales. Con prismáticos se ven sin problemas, con pequeños telescopios resolvemos las 4.</a:t>
            </a:r>
          </a:p>
          <a:p>
            <a:pPr lvl="2">
              <a:buFont typeface="Arial" pitchFamily="34" charset="0"/>
              <a:buChar char="•"/>
            </a:pPr>
            <a:endParaRPr lang="es-ES_tradnl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Las estrellas </a:t>
            </a:r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variables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requieren tiempos de observación amplios. Algunas interesantes:</a:t>
            </a:r>
          </a:p>
          <a:p>
            <a:endParaRPr lang="es-ES_tradnl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Mira </a:t>
            </a:r>
            <a:r>
              <a:rPr lang="es-ES_tradnl" b="1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Ceti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 gigante roja que varía de m. 2 a m. 10 en 333 días.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Betelgeuse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 varía entre la magnitud 0 y 1.</a:t>
            </a: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l-GR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δ</a:t>
            </a:r>
            <a:r>
              <a:rPr lang="es-ES_tradnl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b="1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Cephei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 da nombre a las cefeidas. Su periodo es bastante regular (5 días y casi 9 horas), varía de m. 3.5 a m. 4.3.</a:t>
            </a:r>
          </a:p>
        </p:txBody>
      </p:sp>
      <p:pic>
        <p:nvPicPr>
          <p:cNvPr id="1026" name="Picture 2" descr="E:\TALLER\dso\ArchivoNewAlbire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357298"/>
            <a:ext cx="1874023" cy="185577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2" name="Picture 2" descr="E:\TALLER\dso\Epsilon-Lyrae_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246951" y="4070245"/>
            <a:ext cx="3398042" cy="189016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6" name="5 Rectángulo"/>
          <p:cNvSpPr/>
          <p:nvPr/>
        </p:nvSpPr>
        <p:spPr>
          <a:xfrm>
            <a:off x="7635764" y="2928934"/>
            <a:ext cx="6510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200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Albireo</a:t>
            </a:r>
            <a:endParaRPr lang="es-ES_tradnl" sz="1200" dirty="0"/>
          </a:p>
        </p:txBody>
      </p:sp>
      <p:sp>
        <p:nvSpPr>
          <p:cNvPr id="7" name="6 Rectángulo"/>
          <p:cNvSpPr/>
          <p:nvPr/>
        </p:nvSpPr>
        <p:spPr>
          <a:xfrm>
            <a:off x="7643834" y="6429396"/>
            <a:ext cx="6429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ε</a:t>
            </a:r>
            <a:r>
              <a:rPr lang="es-ES_tradnl" sz="1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sz="1200" b="1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lyrae</a:t>
            </a:r>
            <a:r>
              <a:rPr lang="es-ES_tradnl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  <a:endParaRPr lang="es-ES_tradnl" sz="1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Catálogos de cielo</a:t>
            </a:r>
            <a:r>
              <a:rPr kumimoji="0" lang="es-ES_tradnl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profundo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4143373" y="1658859"/>
            <a:ext cx="4857783" cy="4770537"/>
          </a:xfrm>
          <a:prstGeom prst="rect">
            <a:avLst/>
          </a:prstGeom>
          <a:solidFill>
            <a:srgbClr val="003300"/>
          </a:solidFill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Estos catálogos agrupan los objetos más brillantes de cielo profundo, exceptuando a las estrellas.</a:t>
            </a:r>
          </a:p>
          <a:p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Catálogo </a:t>
            </a:r>
            <a:r>
              <a:rPr lang="es-ES_tradnl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Messier</a:t>
            </a:r>
            <a:r>
              <a:rPr lang="es-ES_trad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: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110 objetos publicados por Charles </a:t>
            </a:r>
            <a:r>
              <a:rPr lang="es-ES_tradnl" sz="1600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Messier</a:t>
            </a: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, cazador de cometas. Agrupa: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40 galaxias 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29 cúmulos globulares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27 cúmulos abiertos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7 nebulosas difusas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4 nebulosas planetarias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1 remanente de supernova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1 estrella doble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1 asterismo</a:t>
            </a:r>
          </a:p>
          <a:p>
            <a:endParaRPr lang="es-ES_tradnl" sz="16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s-ES_tradnl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s-ES_tradnl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NGC + IC I y II </a:t>
            </a:r>
            <a:r>
              <a:rPr lang="es-ES_tradnl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(Nuevo Catálogo General + Catálogos Índices):  más de 13.000 objetos. </a:t>
            </a:r>
            <a:endParaRPr lang="es-ES_tradnl" dirty="0"/>
          </a:p>
        </p:txBody>
      </p:sp>
      <p:pic>
        <p:nvPicPr>
          <p:cNvPr id="1026" name="Picture 2" descr="E:\TALLER\dso\Catálogo Messi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040463"/>
            <a:ext cx="4000528" cy="581756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785918" y="214290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Cúmulos abiertos</a:t>
            </a:r>
            <a:r>
              <a:rPr kumimoji="0" lang="es-ES_tradnl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y globulares</a:t>
            </a:r>
            <a:endParaRPr kumimoji="0" lang="es-ES_tradnl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5" descr="M45STLmosaic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5" y="1928802"/>
            <a:ext cx="2939961" cy="2214578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071802" y="1928802"/>
            <a:ext cx="3929090" cy="923330"/>
          </a:xfrm>
          <a:prstGeom prst="rect">
            <a:avLst/>
          </a:prstGeom>
          <a:solidFill>
            <a:srgbClr val="003300"/>
          </a:solidFill>
          <a:ln w="9525">
            <a:solidFill>
              <a:srgbClr val="00CC00"/>
            </a:solidFill>
            <a:prstDash val="solid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ES_tradnl" b="1" dirty="0">
                <a:solidFill>
                  <a:schemeClr val="accent3">
                    <a:lumMod val="75000"/>
                  </a:schemeClr>
                </a:solidFill>
              </a:rPr>
              <a:t>Cúmulos </a:t>
            </a:r>
            <a:r>
              <a:rPr lang="es-ES_tradnl" b="1" dirty="0" smtClean="0">
                <a:solidFill>
                  <a:schemeClr val="accent3">
                    <a:lumMod val="75000"/>
                  </a:schemeClr>
                </a:solidFill>
              </a:rPr>
              <a:t>abiertos</a:t>
            </a:r>
            <a:r>
              <a:rPr lang="es-ES_tradnl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. 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Sin orden aparente y compuestos </a:t>
            </a:r>
            <a:r>
              <a:rPr lang="es-ES_tradnl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por estrellas 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jóvenes. Se concentran en el disco.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428992" y="6068817"/>
            <a:ext cx="5643602" cy="646331"/>
          </a:xfrm>
          <a:prstGeom prst="rect">
            <a:avLst/>
          </a:prstGeom>
          <a:solidFill>
            <a:srgbClr val="003300"/>
          </a:solidFill>
          <a:ln w="9525">
            <a:solidFill>
              <a:srgbClr val="00CC00"/>
            </a:solidFill>
            <a:prstDash val="solid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ES_tradnl" b="1" dirty="0">
                <a:solidFill>
                  <a:schemeClr val="accent3">
                    <a:lumMod val="75000"/>
                  </a:schemeClr>
                </a:solidFill>
              </a:rPr>
              <a:t>Cúmulos </a:t>
            </a:r>
            <a:r>
              <a:rPr lang="es-ES_tradnl" b="1" dirty="0" smtClean="0">
                <a:solidFill>
                  <a:schemeClr val="accent3">
                    <a:lumMod val="75000"/>
                  </a:schemeClr>
                </a:solidFill>
              </a:rPr>
              <a:t>globulares</a:t>
            </a:r>
            <a:r>
              <a:rPr lang="es-ES_tradnl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. 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Tienen forma de globo y están compuestos </a:t>
            </a:r>
            <a:r>
              <a:rPr lang="es-ES_tradnl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por estrellas </a:t>
            </a:r>
            <a:r>
              <a:rPr lang="es-ES_tradnl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viejas. Se concentran en el halo</a:t>
            </a:r>
            <a:endParaRPr lang="es-ES_tradnl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Picture 6" descr="M13NM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4449339"/>
            <a:ext cx="3286148" cy="2265809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52400" y="1285860"/>
            <a:ext cx="8915400" cy="406400"/>
          </a:xfrm>
          <a:prstGeom prst="rect">
            <a:avLst/>
          </a:prstGeom>
          <a:solidFill>
            <a:srgbClr val="00172E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Cúmulos estelares:</a:t>
            </a:r>
            <a:r>
              <a:rPr lang="es-ES_tradnl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ES_tradnl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son agrupaciones de estrellas. Se dividen en dos grupos: </a:t>
            </a:r>
          </a:p>
        </p:txBody>
      </p:sp>
      <p:pic>
        <p:nvPicPr>
          <p:cNvPr id="10" name="Picture 2" descr="E:\TALLER\dso\distribucion_ca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5797" y="3026873"/>
            <a:ext cx="2195095" cy="973631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11" name="Picture 5" descr="E:\TALLER\dso\distribucion_c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1936739"/>
            <a:ext cx="2000264" cy="2063765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12" name="Picture 3" descr="E:\TALLER\dso\distribucion_c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54396" y="4143380"/>
            <a:ext cx="2018198" cy="1857172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13" name="Picture 4" descr="E:\TALLER\dso\distribucion_cg2.png"/>
          <p:cNvPicPr>
            <a:picLocks noChangeAspect="1" noChangeArrowheads="1"/>
          </p:cNvPicPr>
          <p:nvPr/>
        </p:nvPicPr>
        <p:blipFill>
          <a:blip r:embed="rId7"/>
          <a:srcRect t="7663" b="11879"/>
          <a:stretch>
            <a:fillRect/>
          </a:stretch>
        </p:blipFill>
        <p:spPr bwMode="auto">
          <a:xfrm>
            <a:off x="4929190" y="4500570"/>
            <a:ext cx="2000264" cy="1500198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</TotalTime>
  <Words>1086</Words>
  <Application>Microsoft Office PowerPoint</Application>
  <PresentationFormat>Presentación en pantalla (4:3)</PresentationFormat>
  <Paragraphs>183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Sirio</dc:creator>
  <cp:lastModifiedBy>Sirio</cp:lastModifiedBy>
  <cp:revision>242</cp:revision>
  <dcterms:created xsi:type="dcterms:W3CDTF">2010-03-09T16:00:08Z</dcterms:created>
  <dcterms:modified xsi:type="dcterms:W3CDTF">2010-03-13T14:57:24Z</dcterms:modified>
</cp:coreProperties>
</file>